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Kanit Light" panose="020B0604020202020204" charset="-34"/>
      <p:regular r:id="rId19"/>
    </p:embeddedFont>
    <p:embeddedFont>
      <p:font typeface="Martel Sans" panose="020B060402020202020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340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543BE-AE12-E82C-0BB8-2DBE8C130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F1EA6E-40F2-9773-4BD2-0C5220B2C3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8B3FFC-5654-082B-D7E2-EEA5592C7C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B191B-265D-D585-3CE3-4676E2E7F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13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4180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72113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7249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140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0154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8694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720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7068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56489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818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85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79888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3146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75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250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0166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11341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880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91016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4895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8259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033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mailto:mahmoudabelnaga11@gmail.com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6527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887943" y="841215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Introduction to Programming and AI Basics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4219770" y="2804912"/>
            <a:ext cx="7263170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Foundation for Future Innovators in Robotics and Artificial Intelligence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3887943" y="2556072"/>
            <a:ext cx="30480" cy="1205865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887943" y="4010777"/>
            <a:ext cx="7594997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Prepared for students of the Faculty of Artificial Intelligence at Kafr El-Sheikh University.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735465" y="5436350"/>
            <a:ext cx="7594997" cy="2674382"/>
          </a:xfrm>
          <a:prstGeom prst="roundRect">
            <a:avLst>
              <a:gd name="adj" fmla="val 3475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683" y="5737459"/>
            <a:ext cx="345758" cy="2765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23658" y="571281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Prepared by: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7523658" y="6279669"/>
            <a:ext cx="6585585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Mahmoud Ayman</a:t>
            </a:r>
            <a:r>
              <a:rPr lang="en-US" sz="17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- Robotics and Artificial Intelligence Major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7523658" y="6832834"/>
            <a:ext cx="658558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📧 Email: </a:t>
            </a:r>
            <a:r>
              <a:rPr lang="en-US" sz="1700" u="sng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mahmoudabelnaga11@gmail.com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7523658" y="7416478"/>
            <a:ext cx="658558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🔗 GitHub/LinkedIn: mahmoud-abo-elnaga</a:t>
            </a:r>
            <a:endParaRPr lang="en-US" sz="1700" dirty="0"/>
          </a:p>
        </p:txBody>
      </p:sp>
      <p:pic>
        <p:nvPicPr>
          <p:cNvPr id="15" name="Picture 14" descr="A person in a denim jacket&#10;&#10;AI-generated content may be incorrect.">
            <a:extLst>
              <a:ext uri="{FF2B5EF4-FFF2-40B4-BE49-F238E27FC236}">
                <a16:creationId xmlns:a16="http://schemas.microsoft.com/office/drawing/2014/main" id="{77449671-3F8B-8D57-8886-CEBFA0F6B8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49305" y="2303507"/>
            <a:ext cx="5926093" cy="59260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95A81C-1E60-5963-D546-B99A0B90D2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52857" y="-954571"/>
            <a:ext cx="3377543" cy="33775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B4ED5D-C683-D6C3-E77B-A638EA1C8A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39387" y="1595839"/>
            <a:ext cx="2091075" cy="8477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A91741-7C8D-0571-4772-5C858E5705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0886" y="5442541"/>
            <a:ext cx="2192307" cy="21923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B07792-933B-C7F1-38CC-045CE2BF50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84272" y="5436350"/>
            <a:ext cx="1205887" cy="122735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D30774C-00CB-0CA2-A7F6-E086880CEC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3384271" y="6880311"/>
            <a:ext cx="1205887" cy="1205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701" y="675918"/>
            <a:ext cx="7040047" cy="582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8. Conditional Statements (If-Else)</a:t>
            </a:r>
            <a:endParaRPr lang="en-US" sz="3650" b="1" dirty="0"/>
          </a:p>
        </p:txBody>
      </p:sp>
      <p:sp>
        <p:nvSpPr>
          <p:cNvPr id="3" name="Text 1"/>
          <p:cNvSpPr/>
          <p:nvPr/>
        </p:nvSpPr>
        <p:spPr>
          <a:xfrm>
            <a:off x="652701" y="1631633"/>
            <a:ext cx="13324999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Conditional statements are control flow tools that allow the program to execute different blocks of code based on whether a specified condition evaluates to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or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450" b="1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01" y="2468404"/>
            <a:ext cx="4441627" cy="74592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9152" y="3400782"/>
            <a:ext cx="233124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Condition Check</a:t>
            </a:r>
            <a:endParaRPr lang="en-US" sz="1800" b="1" dirty="0"/>
          </a:p>
        </p:txBody>
      </p:sp>
      <p:sp>
        <p:nvSpPr>
          <p:cNvPr id="6" name="Text 3"/>
          <p:cNvSpPr/>
          <p:nvPr/>
        </p:nvSpPr>
        <p:spPr>
          <a:xfrm>
            <a:off x="839152" y="3803928"/>
            <a:ext cx="4068723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program evaluates the expression inside the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statement (e.g.,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distance &lt; 10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).</a:t>
            </a:r>
            <a:endParaRPr lang="en-US" sz="1450" b="1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327" y="2468404"/>
            <a:ext cx="4441627" cy="7459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80779" y="3400782"/>
            <a:ext cx="233124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If True (Action 1)</a:t>
            </a:r>
            <a:endParaRPr lang="en-US" sz="1800" b="1" dirty="0"/>
          </a:p>
        </p:txBody>
      </p:sp>
      <p:sp>
        <p:nvSpPr>
          <p:cNvPr id="9" name="Text 5"/>
          <p:cNvSpPr/>
          <p:nvPr/>
        </p:nvSpPr>
        <p:spPr>
          <a:xfrm>
            <a:off x="5280779" y="3803928"/>
            <a:ext cx="4068723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code block immediately following the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statement is executed.</a:t>
            </a:r>
            <a:endParaRPr lang="en-US" sz="1450" b="1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5954" y="2468404"/>
            <a:ext cx="4441746" cy="74592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2406" y="3400782"/>
            <a:ext cx="233124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If False (Action 2)</a:t>
            </a:r>
            <a:endParaRPr lang="en-US" sz="1800" b="1" dirty="0"/>
          </a:p>
        </p:txBody>
      </p:sp>
      <p:sp>
        <p:nvSpPr>
          <p:cNvPr id="12" name="Text 7"/>
          <p:cNvSpPr/>
          <p:nvPr/>
        </p:nvSpPr>
        <p:spPr>
          <a:xfrm>
            <a:off x="9722406" y="3803928"/>
            <a:ext cx="4068842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code block following the </a:t>
            </a: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</a:t>
            </a: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statement is executed instead.</a:t>
            </a:r>
            <a:endParaRPr lang="en-US" sz="1450" b="1" dirty="0"/>
          </a:p>
        </p:txBody>
      </p:sp>
      <p:sp>
        <p:nvSpPr>
          <p:cNvPr id="13" name="Text 8"/>
          <p:cNvSpPr/>
          <p:nvPr/>
        </p:nvSpPr>
        <p:spPr>
          <a:xfrm>
            <a:off x="652701" y="5013603"/>
            <a:ext cx="279749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Python Example:</a:t>
            </a:r>
            <a:endParaRPr lang="en-US" sz="2200" b="1" dirty="0"/>
          </a:p>
        </p:txBody>
      </p:sp>
      <p:sp>
        <p:nvSpPr>
          <p:cNvPr id="14" name="Shape 9"/>
          <p:cNvSpPr/>
          <p:nvPr/>
        </p:nvSpPr>
        <p:spPr>
          <a:xfrm>
            <a:off x="652701" y="5573078"/>
            <a:ext cx="6434971" cy="1770817"/>
          </a:xfrm>
          <a:prstGeom prst="roundRect">
            <a:avLst>
              <a:gd name="adj" fmla="val 4424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5" name="Shape 10"/>
          <p:cNvSpPr/>
          <p:nvPr/>
        </p:nvSpPr>
        <p:spPr>
          <a:xfrm>
            <a:off x="643414" y="5573078"/>
            <a:ext cx="6453545" cy="1770817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6" name="Text 11"/>
          <p:cNvSpPr/>
          <p:nvPr/>
        </p:nvSpPr>
        <p:spPr>
          <a:xfrm>
            <a:off x="829866" y="5712857"/>
            <a:ext cx="6080641" cy="149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distance &lt; 10:    print("Stop")else:    print("Move Forward")</a:t>
            </a:r>
            <a:endParaRPr lang="en-US" sz="1450" b="1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0348" y="5036939"/>
            <a:ext cx="1419463" cy="141946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550348" y="6666190"/>
            <a:ext cx="6434971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 robotics, this logic is fundamental for navigation, obstacle avoidance, and decision-making processes.</a:t>
            </a:r>
            <a:endParaRPr lang="en-US" sz="14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12834B-A03D-7BD0-01B1-9870E7283350}"/>
              </a:ext>
            </a:extLst>
          </p:cNvPr>
          <p:cNvSpPr txBox="1"/>
          <p:nvPr/>
        </p:nvSpPr>
        <p:spPr>
          <a:xfrm>
            <a:off x="3657600" y="836980"/>
            <a:ext cx="731520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800" b="1" dirty="0"/>
              <a:t>Task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What is Programming?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What is Coding?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Types of Programming Languages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High-Level Languages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Low-Level Languages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Machine Code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General-Purpose vs Domain-Specific Languages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IDE (Integrated Development Environment)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Syntax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Difference Between Editor, Compiler, and Interpreter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Data Types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Conditional Statements (If–Else)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How to Choose a Laptop for Programming</a:t>
            </a:r>
          </a:p>
        </p:txBody>
      </p:sp>
    </p:spTree>
    <p:extLst>
      <p:ext uri="{BB962C8B-B14F-4D97-AF65-F5344CB8AC3E}">
        <p14:creationId xmlns:p14="http://schemas.microsoft.com/office/powerpoint/2010/main" val="3976294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656CE-986A-11A0-524A-53C96B2BF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3" descr="preencoded.png">
            <a:extLst>
              <a:ext uri="{FF2B5EF4-FFF2-40B4-BE49-F238E27FC236}">
                <a16:creationId xmlns:a16="http://schemas.microsoft.com/office/drawing/2014/main" id="{4BA08838-1A65-F0A6-A285-207D42494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2067"/>
            <a:ext cx="8517414" cy="8517414"/>
          </a:xfrm>
          <a:prstGeom prst="rect">
            <a:avLst/>
          </a:prstGeom>
        </p:spPr>
      </p:pic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DF77D93B-35E7-2003-888E-88E5F8B81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3787" y="6785000"/>
            <a:ext cx="4441627" cy="745927"/>
          </a:xfrm>
          <a:prstGeom prst="rect">
            <a:avLst/>
          </a:prstGeom>
        </p:spPr>
      </p:pic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71F44066-92F6-7A27-0165-ABE386CA7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906" y="4535576"/>
            <a:ext cx="4441627" cy="745927"/>
          </a:xfrm>
          <a:prstGeom prst="rect">
            <a:avLst/>
          </a:prstGeom>
        </p:spPr>
      </p:pic>
      <p:pic>
        <p:nvPicPr>
          <p:cNvPr id="10" name="Image 2" descr="preencoded.png">
            <a:extLst>
              <a:ext uri="{FF2B5EF4-FFF2-40B4-BE49-F238E27FC236}">
                <a16:creationId xmlns:a16="http://schemas.microsoft.com/office/drawing/2014/main" id="{7511F446-59E8-8AFF-06CF-1A72A4EEAE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3787" y="5660288"/>
            <a:ext cx="4441746" cy="74592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482F009-414A-7454-9E4F-3F2C94BA4891}"/>
              </a:ext>
            </a:extLst>
          </p:cNvPr>
          <p:cNvSpPr txBox="1"/>
          <p:nvPr/>
        </p:nvSpPr>
        <p:spPr>
          <a:xfrm>
            <a:off x="9339540" y="2156049"/>
            <a:ext cx="47701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/>
              <a:t> Thank you</a:t>
            </a:r>
          </a:p>
        </p:txBody>
      </p:sp>
    </p:spTree>
    <p:extLst>
      <p:ext uri="{BB962C8B-B14F-4D97-AF65-F5344CB8AC3E}">
        <p14:creationId xmlns:p14="http://schemas.microsoft.com/office/powerpoint/2010/main" val="367742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447" y="579239"/>
            <a:ext cx="11456789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Lecture (1): Core Concepts and Programming Basics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0447" y="1531263"/>
            <a:ext cx="131895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lecture covers the fundamental building blocks necessary for any aspiring programmer or AI specialist.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0447" y="2092166"/>
            <a:ext cx="13189506" cy="1235154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43307" y="2115026"/>
            <a:ext cx="823436" cy="1189434"/>
          </a:xfrm>
          <a:prstGeom prst="roundRect">
            <a:avLst>
              <a:gd name="adj" fmla="val 7169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96791" y="2516743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772603" y="2320885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Fundamentals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1772603" y="2765941"/>
            <a:ext cx="12114490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Programming &amp; Coding Definitions, Languages, and Syntax.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0447" y="3533180"/>
            <a:ext cx="13189506" cy="1235154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3307" y="3556040"/>
            <a:ext cx="823436" cy="1189434"/>
          </a:xfrm>
          <a:prstGeom prst="roundRect">
            <a:avLst>
              <a:gd name="adj" fmla="val 7169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96791" y="3957757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1772603" y="3761899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Tools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1772603" y="4206954"/>
            <a:ext cx="12114490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Understanding IDEs, Editors, Compilers, and Interpreters.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20447" y="4974193"/>
            <a:ext cx="13189506" cy="1235154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43307" y="4997053"/>
            <a:ext cx="823436" cy="1189434"/>
          </a:xfrm>
          <a:prstGeom prst="roundRect">
            <a:avLst>
              <a:gd name="adj" fmla="val 7169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96791" y="5398770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1772603" y="5202912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First Steps in Code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1772603" y="5647968"/>
            <a:ext cx="12114490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Exploring Data Types and essential Conditional Statements.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0447" y="6415207"/>
            <a:ext cx="13189506" cy="1235154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43307" y="6438067"/>
            <a:ext cx="823436" cy="1189434"/>
          </a:xfrm>
          <a:prstGeom prst="roundRect">
            <a:avLst>
              <a:gd name="adj" fmla="val 7169"/>
            </a:avLst>
          </a:prstGeom>
          <a:solidFill>
            <a:srgbClr val="DFEC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96791" y="6839783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1772603" y="6643926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Preparation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1772603" y="7088981"/>
            <a:ext cx="12114490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Tips on choosing the right hardware for your development journey.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886" y="478393"/>
            <a:ext cx="5899071" cy="543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44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1. The Concept of Programming</a:t>
            </a:r>
            <a:endParaRPr lang="en-US" sz="4400" b="1" dirty="0"/>
          </a:p>
        </p:txBody>
      </p:sp>
      <p:sp>
        <p:nvSpPr>
          <p:cNvPr id="3" name="Text 1"/>
          <p:cNvSpPr/>
          <p:nvPr/>
        </p:nvSpPr>
        <p:spPr>
          <a:xfrm>
            <a:off x="601384" y="2351263"/>
            <a:ext cx="2609731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Defining the Craft</a:t>
            </a:r>
            <a:endParaRPr lang="en-US" sz="3200" b="1" dirty="0"/>
          </a:p>
        </p:txBody>
      </p:sp>
      <p:sp>
        <p:nvSpPr>
          <p:cNvPr id="4" name="Text 2"/>
          <p:cNvSpPr/>
          <p:nvPr/>
        </p:nvSpPr>
        <p:spPr>
          <a:xfrm>
            <a:off x="601384" y="3250652"/>
            <a:ext cx="7877770" cy="83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Programming is the systematic process of providing a computer with a precise sequence of logical instructions, written in a specific language, to execute a task, solve a problem, or build an application.</a:t>
            </a:r>
            <a:endParaRPr lang="ar-EG" b="1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marL="0" indent="0" algn="l">
              <a:lnSpc>
                <a:spcPts val="2150"/>
              </a:lnSpc>
              <a:buNone/>
            </a:pPr>
            <a:endParaRPr lang="ar-EG" b="1" dirty="0">
              <a:solidFill>
                <a:srgbClr val="2C3249"/>
              </a:solidFill>
              <a:latin typeface="Martel Sans" pitchFamily="34" charset="0"/>
            </a:endParaRPr>
          </a:p>
          <a:p>
            <a:pPr marL="0" indent="0" algn="l">
              <a:lnSpc>
                <a:spcPts val="2150"/>
              </a:lnSpc>
              <a:buNone/>
            </a:pPr>
            <a:endParaRPr lang="ar-EG" b="1" dirty="0">
              <a:solidFill>
                <a:srgbClr val="2C3249"/>
              </a:solidFill>
              <a:latin typeface="Martel Sans" pitchFamily="34" charset="0"/>
            </a:endParaRPr>
          </a:p>
          <a:p>
            <a:pPr marL="0" indent="0" algn="l">
              <a:lnSpc>
                <a:spcPts val="2150"/>
              </a:lnSpc>
              <a:buNone/>
            </a:pPr>
            <a:endParaRPr lang="en-US" b="1" dirty="0"/>
          </a:p>
        </p:txBody>
      </p:sp>
      <p:sp>
        <p:nvSpPr>
          <p:cNvPr id="5" name="Text 3"/>
          <p:cNvSpPr/>
          <p:nvPr/>
        </p:nvSpPr>
        <p:spPr>
          <a:xfrm>
            <a:off x="601384" y="4241967"/>
            <a:ext cx="7877770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is about creating logic that turns input into desired output.</a:t>
            </a:r>
            <a:endParaRPr lang="en-US" b="1" dirty="0"/>
          </a:p>
        </p:txBody>
      </p:sp>
      <p:sp>
        <p:nvSpPr>
          <p:cNvPr id="6" name="Text 4"/>
          <p:cNvSpPr/>
          <p:nvPr/>
        </p:nvSpPr>
        <p:spPr>
          <a:xfrm>
            <a:off x="601384" y="4581057"/>
            <a:ext cx="7877770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is the core process behind all software, from mobile apps to AI models.</a:t>
            </a:r>
            <a:endParaRPr lang="en-US" b="1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8615" y="1478518"/>
            <a:ext cx="5110401" cy="511040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69752" y="6762869"/>
            <a:ext cx="2174677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 Real-World Analogy</a:t>
            </a:r>
            <a:endParaRPr lang="en-US" sz="2400" b="1" dirty="0"/>
          </a:p>
        </p:txBody>
      </p:sp>
      <p:sp>
        <p:nvSpPr>
          <p:cNvPr id="9" name="Text 6"/>
          <p:cNvSpPr/>
          <p:nvPr/>
        </p:nvSpPr>
        <p:spPr>
          <a:xfrm>
            <a:off x="869752" y="7295555"/>
            <a:ext cx="1315176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Imagine programming a robot: you provide clear, unambiguous steps—"move forward 5 steps," "turn right 90 degrees," "pick up the red block." Programming translates this directive into computer-readable code.</a:t>
            </a:r>
            <a:endParaRPr lang="en-US" b="1" dirty="0"/>
          </a:p>
        </p:txBody>
      </p:sp>
      <p:sp>
        <p:nvSpPr>
          <p:cNvPr id="10" name="Shape 7"/>
          <p:cNvSpPr/>
          <p:nvPr/>
        </p:nvSpPr>
        <p:spPr>
          <a:xfrm>
            <a:off x="608886" y="6502003"/>
            <a:ext cx="22860" cy="1545669"/>
          </a:xfrm>
          <a:prstGeom prst="rect">
            <a:avLst/>
          </a:prstGeom>
          <a:solidFill>
            <a:srgbClr val="437066"/>
          </a:solidFill>
          <a:ln/>
        </p:spPr>
        <p:txBody>
          <a:bodyPr/>
          <a:lstStyle/>
          <a:p>
            <a:endParaRPr lang="en-US" sz="2800" b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844" y="514588"/>
            <a:ext cx="4678085" cy="584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40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2. What is Coding?</a:t>
            </a:r>
            <a:endParaRPr lang="en-US" sz="4000" b="1" dirty="0"/>
          </a:p>
        </p:txBody>
      </p:sp>
      <p:sp>
        <p:nvSpPr>
          <p:cNvPr id="3" name="Shape 1"/>
          <p:cNvSpPr/>
          <p:nvPr/>
        </p:nvSpPr>
        <p:spPr>
          <a:xfrm>
            <a:off x="654844" y="1473518"/>
            <a:ext cx="4315539" cy="561261"/>
          </a:xfrm>
          <a:prstGeom prst="roundRect">
            <a:avLst>
              <a:gd name="adj" fmla="val 48009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sz="2000" b="1"/>
          </a:p>
        </p:txBody>
      </p:sp>
      <p:sp>
        <p:nvSpPr>
          <p:cNvPr id="4" name="Text 2"/>
          <p:cNvSpPr/>
          <p:nvPr/>
        </p:nvSpPr>
        <p:spPr>
          <a:xfrm>
            <a:off x="2672239" y="1578769"/>
            <a:ext cx="28063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400" b="1" dirty="0"/>
          </a:p>
        </p:txBody>
      </p:sp>
      <p:sp>
        <p:nvSpPr>
          <p:cNvPr id="5" name="Text 3"/>
          <p:cNvSpPr/>
          <p:nvPr/>
        </p:nvSpPr>
        <p:spPr>
          <a:xfrm>
            <a:off x="841891" y="2221825"/>
            <a:ext cx="245090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Code is Communication</a:t>
            </a:r>
            <a:endParaRPr lang="en-US" sz="2000" b="1" dirty="0"/>
          </a:p>
        </p:txBody>
      </p:sp>
      <p:sp>
        <p:nvSpPr>
          <p:cNvPr id="6" name="Text 4"/>
          <p:cNvSpPr/>
          <p:nvPr/>
        </p:nvSpPr>
        <p:spPr>
          <a:xfrm>
            <a:off x="841891" y="2626400"/>
            <a:ext cx="3941445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Code is the actual text written in a programming language. It is the raw material that communicates instructions to the machine.</a:t>
            </a:r>
            <a:endParaRPr lang="en-US" sz="1600" b="1" dirty="0"/>
          </a:p>
        </p:txBody>
      </p:sp>
      <p:sp>
        <p:nvSpPr>
          <p:cNvPr id="7" name="Shape 5"/>
          <p:cNvSpPr/>
          <p:nvPr/>
        </p:nvSpPr>
        <p:spPr>
          <a:xfrm>
            <a:off x="5157430" y="1473518"/>
            <a:ext cx="4315539" cy="561261"/>
          </a:xfrm>
          <a:prstGeom prst="roundRect">
            <a:avLst>
              <a:gd name="adj" fmla="val 48009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sz="2000" b="1"/>
          </a:p>
        </p:txBody>
      </p:sp>
      <p:sp>
        <p:nvSpPr>
          <p:cNvPr id="8" name="Text 6"/>
          <p:cNvSpPr/>
          <p:nvPr/>
        </p:nvSpPr>
        <p:spPr>
          <a:xfrm>
            <a:off x="7174825" y="1578769"/>
            <a:ext cx="28063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400" b="1" dirty="0"/>
          </a:p>
        </p:txBody>
      </p:sp>
      <p:sp>
        <p:nvSpPr>
          <p:cNvPr id="9" name="Text 7"/>
          <p:cNvSpPr/>
          <p:nvPr/>
        </p:nvSpPr>
        <p:spPr>
          <a:xfrm>
            <a:off x="5344478" y="2221825"/>
            <a:ext cx="233898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Act of Writing</a:t>
            </a:r>
            <a:endParaRPr lang="en-US" sz="2000" b="1" dirty="0"/>
          </a:p>
        </p:txBody>
      </p:sp>
      <p:sp>
        <p:nvSpPr>
          <p:cNvPr id="10" name="Text 8"/>
          <p:cNvSpPr/>
          <p:nvPr/>
        </p:nvSpPr>
        <p:spPr>
          <a:xfrm>
            <a:off x="5344478" y="2626400"/>
            <a:ext cx="3941445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Coding is the activity of writing these commands. It requires translating human ideas into a format the computer can parse and execute.</a:t>
            </a:r>
            <a:endParaRPr lang="en-US" sz="1600" b="1" dirty="0"/>
          </a:p>
        </p:txBody>
      </p:sp>
      <p:sp>
        <p:nvSpPr>
          <p:cNvPr id="11" name="Shape 9"/>
          <p:cNvSpPr/>
          <p:nvPr/>
        </p:nvSpPr>
        <p:spPr>
          <a:xfrm>
            <a:off x="9660017" y="1473518"/>
            <a:ext cx="4315539" cy="561261"/>
          </a:xfrm>
          <a:prstGeom prst="roundRect">
            <a:avLst>
              <a:gd name="adj" fmla="val 48009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sz="2000" b="1"/>
          </a:p>
        </p:txBody>
      </p:sp>
      <p:sp>
        <p:nvSpPr>
          <p:cNvPr id="12" name="Text 10"/>
          <p:cNvSpPr/>
          <p:nvPr/>
        </p:nvSpPr>
        <p:spPr>
          <a:xfrm>
            <a:off x="11677412" y="1578769"/>
            <a:ext cx="28063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400" b="1" dirty="0"/>
          </a:p>
        </p:txBody>
      </p:sp>
      <p:sp>
        <p:nvSpPr>
          <p:cNvPr id="13" name="Text 11"/>
          <p:cNvSpPr/>
          <p:nvPr/>
        </p:nvSpPr>
        <p:spPr>
          <a:xfrm>
            <a:off x="9847064" y="2221825"/>
            <a:ext cx="233898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Syntax is Key</a:t>
            </a:r>
            <a:endParaRPr lang="en-US" sz="2000" b="1" dirty="0"/>
          </a:p>
        </p:txBody>
      </p:sp>
      <p:sp>
        <p:nvSpPr>
          <p:cNvPr id="14" name="Text 12"/>
          <p:cNvSpPr/>
          <p:nvPr/>
        </p:nvSpPr>
        <p:spPr>
          <a:xfrm>
            <a:off x="9847064" y="2626400"/>
            <a:ext cx="3941445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Every programming language requires adherence to a specific set of rules (syntax) to ensure the computer understands the commands.</a:t>
            </a:r>
            <a:endParaRPr lang="en-US" sz="1600" b="1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447" y="4343519"/>
            <a:ext cx="3283863" cy="2245400"/>
          </a:xfrm>
          <a:prstGeom prst="rect">
            <a:avLst/>
          </a:prstGeom>
        </p:spPr>
      </p:pic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971" y="4343519"/>
            <a:ext cx="3283863" cy="2245400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654844" y="6921222"/>
            <a:ext cx="13320712" cy="794980"/>
          </a:xfrm>
          <a:prstGeom prst="roundRect">
            <a:avLst>
              <a:gd name="adj" fmla="val 9886"/>
            </a:avLst>
          </a:prstGeom>
          <a:solidFill>
            <a:srgbClr val="CFE2DE"/>
          </a:solidFill>
          <a:ln/>
        </p:spPr>
        <p:txBody>
          <a:bodyPr/>
          <a:lstStyle/>
          <a:p>
            <a:endParaRPr lang="en-US" sz="2000" b="1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891" y="7181731"/>
            <a:ext cx="233839" cy="18704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262777" y="7154942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Coding is the how (the writing), while programming is the what and why (the design and logic).</a:t>
            </a:r>
            <a:endParaRPr lang="en-US" sz="16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578644"/>
            <a:ext cx="8396407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3. Levels of Programming Languages</a:t>
            </a:r>
            <a:endParaRPr lang="en-US" sz="4100" b="1" dirty="0"/>
          </a:p>
        </p:txBody>
      </p:sp>
      <p:sp>
        <p:nvSpPr>
          <p:cNvPr id="3" name="Text 1"/>
          <p:cNvSpPr/>
          <p:nvPr/>
        </p:nvSpPr>
        <p:spPr>
          <a:xfrm>
            <a:off x="735330" y="1655445"/>
            <a:ext cx="1315974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Programming languages exist on a spectrum defined by their proximity to machine hardware versus human readability.</a:t>
            </a:r>
            <a:endParaRPr lang="en-US" sz="1650" b="1" dirty="0"/>
          </a:p>
        </p:txBody>
      </p:sp>
      <p:sp>
        <p:nvSpPr>
          <p:cNvPr id="4" name="Shape 2"/>
          <p:cNvSpPr/>
          <p:nvPr/>
        </p:nvSpPr>
        <p:spPr>
          <a:xfrm>
            <a:off x="735330" y="2228017"/>
            <a:ext cx="2193250" cy="1210508"/>
          </a:xfrm>
          <a:prstGeom prst="roundRect">
            <a:avLst>
              <a:gd name="adj" fmla="val 729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4258" y="2685574"/>
            <a:ext cx="295394" cy="29539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138607" y="2438043"/>
            <a:ext cx="2837974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High-Level (Python, C++)</a:t>
            </a:r>
            <a:endParaRPr lang="en-US" sz="2050" b="1" dirty="0"/>
          </a:p>
        </p:txBody>
      </p:sp>
      <p:sp>
        <p:nvSpPr>
          <p:cNvPr id="7" name="Text 4"/>
          <p:cNvSpPr/>
          <p:nvPr/>
        </p:nvSpPr>
        <p:spPr>
          <a:xfrm>
            <a:off x="3138607" y="2892266"/>
            <a:ext cx="926461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Easy for humans to read, write, and maintain. Requires a compiler or interpreter to translate.</a:t>
            </a:r>
            <a:endParaRPr lang="en-US" sz="1650" b="1" dirty="0"/>
          </a:p>
        </p:txBody>
      </p:sp>
      <p:sp>
        <p:nvSpPr>
          <p:cNvPr id="8" name="Shape 5"/>
          <p:cNvSpPr/>
          <p:nvPr/>
        </p:nvSpPr>
        <p:spPr>
          <a:xfrm>
            <a:off x="3033593" y="3429000"/>
            <a:ext cx="10756463" cy="11430"/>
          </a:xfrm>
          <a:prstGeom prst="roundRect">
            <a:avLst>
              <a:gd name="adj" fmla="val 77201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9" name="Shape 6"/>
          <p:cNvSpPr/>
          <p:nvPr/>
        </p:nvSpPr>
        <p:spPr>
          <a:xfrm>
            <a:off x="735330" y="3543538"/>
            <a:ext cx="4386501" cy="1546741"/>
          </a:xfrm>
          <a:prstGeom prst="roundRect">
            <a:avLst>
              <a:gd name="adj" fmla="val 570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0824" y="4169212"/>
            <a:ext cx="295394" cy="29539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31857" y="3753564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Low-Level (Assembly)</a:t>
            </a:r>
            <a:endParaRPr lang="en-US" sz="2050" b="1" dirty="0"/>
          </a:p>
        </p:txBody>
      </p:sp>
      <p:sp>
        <p:nvSpPr>
          <p:cNvPr id="12" name="Text 8"/>
          <p:cNvSpPr/>
          <p:nvPr/>
        </p:nvSpPr>
        <p:spPr>
          <a:xfrm>
            <a:off x="5331857" y="4207788"/>
            <a:ext cx="8353187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Closer to the hardware, offering speed and efficiency, but much harder to write and debug.</a:t>
            </a:r>
            <a:endParaRPr lang="en-US" sz="1650" b="1" dirty="0"/>
          </a:p>
        </p:txBody>
      </p:sp>
      <p:sp>
        <p:nvSpPr>
          <p:cNvPr id="13" name="Shape 9"/>
          <p:cNvSpPr/>
          <p:nvPr/>
        </p:nvSpPr>
        <p:spPr>
          <a:xfrm>
            <a:off x="5226844" y="5080754"/>
            <a:ext cx="8563213" cy="11430"/>
          </a:xfrm>
          <a:prstGeom prst="roundRect">
            <a:avLst>
              <a:gd name="adj" fmla="val 772014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4" name="Shape 10"/>
          <p:cNvSpPr/>
          <p:nvPr/>
        </p:nvSpPr>
        <p:spPr>
          <a:xfrm>
            <a:off x="735330" y="5195292"/>
            <a:ext cx="6579870" cy="1546741"/>
          </a:xfrm>
          <a:prstGeom prst="roundRect">
            <a:avLst>
              <a:gd name="adj" fmla="val 570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7508" y="5820966"/>
            <a:ext cx="295394" cy="29539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525226" y="5405318"/>
            <a:ext cx="2887861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Machine Code (0s and 1s)</a:t>
            </a:r>
            <a:endParaRPr lang="en-US" sz="2050" b="1" dirty="0"/>
          </a:p>
        </p:txBody>
      </p:sp>
      <p:sp>
        <p:nvSpPr>
          <p:cNvPr id="17" name="Text 12"/>
          <p:cNvSpPr/>
          <p:nvPr/>
        </p:nvSpPr>
        <p:spPr>
          <a:xfrm>
            <a:off x="7525226" y="5859542"/>
            <a:ext cx="6159818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native language of the computer's CPU. Extremely difficult for humans to interact with directly.</a:t>
            </a:r>
            <a:endParaRPr lang="en-US" sz="1650" b="1" dirty="0"/>
          </a:p>
        </p:txBody>
      </p:sp>
      <p:sp>
        <p:nvSpPr>
          <p:cNvPr id="18" name="Text 13"/>
          <p:cNvSpPr/>
          <p:nvPr/>
        </p:nvSpPr>
        <p:spPr>
          <a:xfrm>
            <a:off x="735330" y="6978372"/>
            <a:ext cx="13159740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 AI and Robotics, we primarily use high-level languages like Python for development, which often calls optimized low-level libraries for performance.</a:t>
            </a:r>
            <a:endParaRPr lang="en-US" sz="16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589717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4. IDE: Integrated Development Environment</a:t>
            </a:r>
            <a:endParaRPr lang="en-US" sz="41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4587" y="2224326"/>
            <a:ext cx="316349" cy="3163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4587" y="2751534"/>
            <a:ext cx="2380059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Definition</a:t>
            </a:r>
            <a:endParaRPr lang="en-US" sz="2050" b="1" dirty="0"/>
          </a:p>
        </p:txBody>
      </p:sp>
      <p:sp>
        <p:nvSpPr>
          <p:cNvPr id="6" name="Text 2"/>
          <p:cNvSpPr/>
          <p:nvPr/>
        </p:nvSpPr>
        <p:spPr>
          <a:xfrm>
            <a:off x="6224587" y="3207425"/>
            <a:ext cx="2380059" cy="2361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 IDE is a powerful software application that combines essential development tools into a single, cohesive graphical user interface (GUI).</a:t>
            </a:r>
            <a:endParaRPr lang="en-US" sz="1650" b="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68251" y="2224326"/>
            <a:ext cx="316349" cy="3163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68251" y="2751534"/>
            <a:ext cx="238017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Features</a:t>
            </a:r>
            <a:endParaRPr lang="en-US" sz="2050" b="1" dirty="0"/>
          </a:p>
        </p:txBody>
      </p:sp>
      <p:sp>
        <p:nvSpPr>
          <p:cNvPr id="9" name="Text 4"/>
          <p:cNvSpPr/>
          <p:nvPr/>
        </p:nvSpPr>
        <p:spPr>
          <a:xfrm>
            <a:off x="8868251" y="3207425"/>
            <a:ext cx="2380178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Source Code Editor (with syntax highlighting)</a:t>
            </a:r>
            <a:endParaRPr lang="en-US" sz="1650" b="1" dirty="0"/>
          </a:p>
        </p:txBody>
      </p:sp>
      <p:sp>
        <p:nvSpPr>
          <p:cNvPr id="10" name="Text 5"/>
          <p:cNvSpPr/>
          <p:nvPr/>
        </p:nvSpPr>
        <p:spPr>
          <a:xfrm>
            <a:off x="8868251" y="4293156"/>
            <a:ext cx="2380178" cy="1349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Build automation tools (compiling/interpreting)</a:t>
            </a:r>
            <a:endParaRPr lang="en-US" sz="1650" b="1" dirty="0"/>
          </a:p>
        </p:txBody>
      </p:sp>
      <p:sp>
        <p:nvSpPr>
          <p:cNvPr id="11" name="Text 6"/>
          <p:cNvSpPr/>
          <p:nvPr/>
        </p:nvSpPr>
        <p:spPr>
          <a:xfrm>
            <a:off x="8868251" y="5716191"/>
            <a:ext cx="2380178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Debugger (for finding and fixing errors)</a:t>
            </a:r>
            <a:endParaRPr lang="en-US" sz="1650" b="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12034" y="2224326"/>
            <a:ext cx="316349" cy="31634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512034" y="2751534"/>
            <a:ext cx="238017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Examples</a:t>
            </a:r>
            <a:endParaRPr lang="en-US" sz="2050" b="1" dirty="0"/>
          </a:p>
        </p:txBody>
      </p:sp>
      <p:sp>
        <p:nvSpPr>
          <p:cNvPr id="14" name="Text 8"/>
          <p:cNvSpPr/>
          <p:nvPr/>
        </p:nvSpPr>
        <p:spPr>
          <a:xfrm>
            <a:off x="11512034" y="3207425"/>
            <a:ext cx="2380178" cy="2023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Popular IDEs include PyCharm (for Python), VS Code (versatile editor/IDE hybrid), and Arduino IDE (for embedded systems).</a:t>
            </a:r>
            <a:endParaRPr lang="en-US" sz="1650" b="1" dirty="0"/>
          </a:p>
        </p:txBody>
      </p:sp>
      <p:sp>
        <p:nvSpPr>
          <p:cNvPr id="15" name="Text 9"/>
          <p:cNvSpPr/>
          <p:nvPr/>
        </p:nvSpPr>
        <p:spPr>
          <a:xfrm>
            <a:off x="6224587" y="6965275"/>
            <a:ext cx="7667625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Using an IDE significantly boosts productivity by streamlining the entire code-write-debug-run cycle.</a:t>
            </a:r>
            <a:endParaRPr lang="en-US" sz="16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316" y="635794"/>
            <a:ext cx="5907762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5. Understanding Code Syntax</a:t>
            </a:r>
            <a:endParaRPr lang="en-US" sz="3500" b="1" dirty="0"/>
          </a:p>
        </p:txBody>
      </p:sp>
      <p:sp>
        <p:nvSpPr>
          <p:cNvPr id="3" name="Text 1"/>
          <p:cNvSpPr/>
          <p:nvPr/>
        </p:nvSpPr>
        <p:spPr>
          <a:xfrm>
            <a:off x="625316" y="1640800"/>
            <a:ext cx="2680216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Grammar of Code</a:t>
            </a:r>
            <a:endParaRPr lang="en-US" sz="2100" b="1" dirty="0"/>
          </a:p>
        </p:txBody>
      </p:sp>
      <p:sp>
        <p:nvSpPr>
          <p:cNvPr id="4" name="Text 2"/>
          <p:cNvSpPr/>
          <p:nvPr/>
        </p:nvSpPr>
        <p:spPr>
          <a:xfrm>
            <a:off x="625316" y="2154317"/>
            <a:ext cx="7853482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Syntax refers to the mandatory rules and structure of a language. If code violates the syntax, the program cannot compile or execute—it results in a 'Syntax Error'.</a:t>
            </a:r>
            <a:endParaRPr lang="en-US" sz="1400" b="1" dirty="0"/>
          </a:p>
        </p:txBody>
      </p:sp>
      <p:sp>
        <p:nvSpPr>
          <p:cNvPr id="5" name="Shape 3"/>
          <p:cNvSpPr/>
          <p:nvPr/>
        </p:nvSpPr>
        <p:spPr>
          <a:xfrm>
            <a:off x="625316" y="2927032"/>
            <a:ext cx="3837384" cy="2116574"/>
          </a:xfrm>
          <a:prstGeom prst="roundRect">
            <a:avLst>
              <a:gd name="adj" fmla="val 354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6" name="Shape 4"/>
          <p:cNvSpPr/>
          <p:nvPr/>
        </p:nvSpPr>
        <p:spPr>
          <a:xfrm>
            <a:off x="811530" y="3113246"/>
            <a:ext cx="536019" cy="536019"/>
          </a:xfrm>
          <a:prstGeom prst="roundRect">
            <a:avLst>
              <a:gd name="adj" fmla="val 1705739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929" y="3260646"/>
            <a:ext cx="241221" cy="24122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11530" y="3827859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Punctuation</a:t>
            </a:r>
            <a:endParaRPr lang="en-US" sz="1750" b="1" dirty="0"/>
          </a:p>
        </p:txBody>
      </p:sp>
      <p:sp>
        <p:nvSpPr>
          <p:cNvPr id="9" name="Text 6"/>
          <p:cNvSpPr/>
          <p:nvPr/>
        </p:nvSpPr>
        <p:spPr>
          <a:xfrm>
            <a:off x="811530" y="4285655"/>
            <a:ext cx="3464957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Correct use of commas, semicolons, and brackets (e.g., in C++).</a:t>
            </a:r>
            <a:endParaRPr lang="en-US" sz="1400" b="1" dirty="0"/>
          </a:p>
        </p:txBody>
      </p:sp>
      <p:sp>
        <p:nvSpPr>
          <p:cNvPr id="10" name="Shape 7"/>
          <p:cNvSpPr/>
          <p:nvPr/>
        </p:nvSpPr>
        <p:spPr>
          <a:xfrm>
            <a:off x="4641294" y="2927032"/>
            <a:ext cx="3837503" cy="2116574"/>
          </a:xfrm>
          <a:prstGeom prst="roundRect">
            <a:avLst>
              <a:gd name="adj" fmla="val 354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11" name="Shape 8"/>
          <p:cNvSpPr/>
          <p:nvPr/>
        </p:nvSpPr>
        <p:spPr>
          <a:xfrm>
            <a:off x="4827508" y="3113246"/>
            <a:ext cx="536019" cy="536019"/>
          </a:xfrm>
          <a:prstGeom prst="roundRect">
            <a:avLst>
              <a:gd name="adj" fmla="val 1705739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4908" y="3260646"/>
            <a:ext cx="241221" cy="24122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827508" y="3827859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Structure</a:t>
            </a:r>
            <a:endParaRPr lang="en-US" sz="1750" b="1" dirty="0"/>
          </a:p>
        </p:txBody>
      </p:sp>
      <p:sp>
        <p:nvSpPr>
          <p:cNvPr id="14" name="Text 10"/>
          <p:cNvSpPr/>
          <p:nvPr/>
        </p:nvSpPr>
        <p:spPr>
          <a:xfrm>
            <a:off x="4827508" y="4285655"/>
            <a:ext cx="3465076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Proper indentation and block structure (critical in Python).</a:t>
            </a:r>
            <a:endParaRPr lang="en-US" sz="1400" b="1" dirty="0"/>
          </a:p>
        </p:txBody>
      </p:sp>
      <p:sp>
        <p:nvSpPr>
          <p:cNvPr id="15" name="Shape 11"/>
          <p:cNvSpPr/>
          <p:nvPr/>
        </p:nvSpPr>
        <p:spPr>
          <a:xfrm>
            <a:off x="625316" y="5222200"/>
            <a:ext cx="7853482" cy="1853565"/>
          </a:xfrm>
          <a:prstGeom prst="roundRect">
            <a:avLst>
              <a:gd name="adj" fmla="val 404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16" name="Shape 12"/>
          <p:cNvSpPr/>
          <p:nvPr/>
        </p:nvSpPr>
        <p:spPr>
          <a:xfrm>
            <a:off x="811530" y="5408414"/>
            <a:ext cx="536019" cy="536019"/>
          </a:xfrm>
          <a:prstGeom prst="roundRect">
            <a:avLst>
              <a:gd name="adj" fmla="val 17057391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8929" y="5555813"/>
            <a:ext cx="241221" cy="24122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811530" y="6123027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Keywords</a:t>
            </a:r>
            <a:endParaRPr lang="en-US" sz="1750" b="1" dirty="0"/>
          </a:p>
        </p:txBody>
      </p:sp>
      <p:sp>
        <p:nvSpPr>
          <p:cNvPr id="19" name="Text 14"/>
          <p:cNvSpPr/>
          <p:nvPr/>
        </p:nvSpPr>
        <p:spPr>
          <a:xfrm>
            <a:off x="811530" y="6580823"/>
            <a:ext cx="7481054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Using reserved words (like </a:t>
            </a:r>
            <a:r>
              <a:rPr lang="en-US" sz="140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r>
              <a:rPr lang="en-US" sz="140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r>
              <a:rPr lang="en-US" sz="140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</a:t>
            </a: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 correctly.</a:t>
            </a:r>
            <a:endParaRPr lang="en-US" sz="1400" b="1" dirty="0"/>
          </a:p>
        </p:txBody>
      </p:sp>
      <p:sp>
        <p:nvSpPr>
          <p:cNvPr id="20" name="Text 15"/>
          <p:cNvSpPr/>
          <p:nvPr/>
        </p:nvSpPr>
        <p:spPr>
          <a:xfrm>
            <a:off x="8922187" y="1640800"/>
            <a:ext cx="2680216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Python Example:</a:t>
            </a:r>
            <a:endParaRPr lang="en-US" sz="2100" b="1" dirty="0"/>
          </a:p>
        </p:txBody>
      </p:sp>
      <p:sp>
        <p:nvSpPr>
          <p:cNvPr id="21" name="Shape 16"/>
          <p:cNvSpPr/>
          <p:nvPr/>
        </p:nvSpPr>
        <p:spPr>
          <a:xfrm>
            <a:off x="8922187" y="2176701"/>
            <a:ext cx="5090398" cy="1125498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22" name="Shape 17"/>
          <p:cNvSpPr/>
          <p:nvPr/>
        </p:nvSpPr>
        <p:spPr>
          <a:xfrm>
            <a:off x="8913257" y="2176701"/>
            <a:ext cx="5108258" cy="1125498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23" name="Text 18"/>
          <p:cNvSpPr/>
          <p:nvPr/>
        </p:nvSpPr>
        <p:spPr>
          <a:xfrm>
            <a:off x="9091851" y="2310646"/>
            <a:ext cx="4751070" cy="857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x &gt; 0:    print("Positive number")</a:t>
            </a:r>
            <a:endParaRPr lang="en-US" sz="1400" b="1" dirty="0"/>
          </a:p>
        </p:txBody>
      </p:sp>
      <p:sp>
        <p:nvSpPr>
          <p:cNvPr id="24" name="Text 19"/>
          <p:cNvSpPr/>
          <p:nvPr/>
        </p:nvSpPr>
        <p:spPr>
          <a:xfrm>
            <a:off x="8922187" y="3503176"/>
            <a:ext cx="5090398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 Python, the colon (:) and the required indentation define the block of code to execute under the condition.</a:t>
            </a:r>
            <a:endParaRPr lang="en-US" sz="1400" b="1" dirty="0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22187" y="4275892"/>
            <a:ext cx="3116937" cy="31169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6997" y="1077158"/>
            <a:ext cx="12848392" cy="658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6. Code Processing Pipeline: Editor, Compiler, Interpreter</a:t>
            </a:r>
            <a:endParaRPr lang="en-US" sz="4100" b="1" dirty="0"/>
          </a:p>
        </p:txBody>
      </p:sp>
      <p:sp>
        <p:nvSpPr>
          <p:cNvPr id="3" name="Text 1"/>
          <p:cNvSpPr/>
          <p:nvPr/>
        </p:nvSpPr>
        <p:spPr>
          <a:xfrm>
            <a:off x="736997" y="2050971"/>
            <a:ext cx="13156406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These are the three main tools that turn human-written source code into executable machine code.</a:t>
            </a:r>
            <a:endParaRPr lang="en-US" sz="1650" b="1" dirty="0"/>
          </a:p>
        </p:txBody>
      </p:sp>
      <p:sp>
        <p:nvSpPr>
          <p:cNvPr id="4" name="Shape 2"/>
          <p:cNvSpPr/>
          <p:nvPr/>
        </p:nvSpPr>
        <p:spPr>
          <a:xfrm>
            <a:off x="894874" y="2624733"/>
            <a:ext cx="22860" cy="4527709"/>
          </a:xfrm>
          <a:prstGeom prst="roundRect">
            <a:avLst>
              <a:gd name="adj" fmla="val 386895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5" name="Shape 3"/>
          <p:cNvSpPr/>
          <p:nvPr/>
        </p:nvSpPr>
        <p:spPr>
          <a:xfrm>
            <a:off x="872014" y="3227546"/>
            <a:ext cx="631627" cy="22860"/>
          </a:xfrm>
          <a:prstGeom prst="roundRect">
            <a:avLst>
              <a:gd name="adj" fmla="val 386895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6" name="Shape 4"/>
          <p:cNvSpPr/>
          <p:nvPr/>
        </p:nvSpPr>
        <p:spPr>
          <a:xfrm>
            <a:off x="815935" y="3160038"/>
            <a:ext cx="157877" cy="157877"/>
          </a:xfrm>
          <a:prstGeom prst="roundRect">
            <a:avLst>
              <a:gd name="adj" fmla="val 28959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7" name="Shape 5"/>
          <p:cNvSpPr/>
          <p:nvPr/>
        </p:nvSpPr>
        <p:spPr>
          <a:xfrm>
            <a:off x="1526619" y="2624733"/>
            <a:ext cx="12366784" cy="1228487"/>
          </a:xfrm>
          <a:prstGeom prst="roundRect">
            <a:avLst>
              <a:gd name="adj" fmla="val 719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8" name="Text 6"/>
          <p:cNvSpPr/>
          <p:nvPr/>
        </p:nvSpPr>
        <p:spPr>
          <a:xfrm>
            <a:off x="1744742" y="2842855"/>
            <a:ext cx="263223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Editor</a:t>
            </a:r>
            <a:endParaRPr lang="en-US" sz="2050" b="1" dirty="0"/>
          </a:p>
        </p:txBody>
      </p:sp>
      <p:sp>
        <p:nvSpPr>
          <p:cNvPr id="9" name="Text 7"/>
          <p:cNvSpPr/>
          <p:nvPr/>
        </p:nvSpPr>
        <p:spPr>
          <a:xfrm>
            <a:off x="1744742" y="3298150"/>
            <a:ext cx="11930539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simple text-only tool (like Notepad++) used only for writing and modifying code files.</a:t>
            </a:r>
            <a:endParaRPr lang="en-US" sz="1650" b="1" dirty="0"/>
          </a:p>
        </p:txBody>
      </p:sp>
      <p:sp>
        <p:nvSpPr>
          <p:cNvPr id="10" name="Shape 8"/>
          <p:cNvSpPr/>
          <p:nvPr/>
        </p:nvSpPr>
        <p:spPr>
          <a:xfrm>
            <a:off x="872014" y="4877157"/>
            <a:ext cx="631627" cy="22860"/>
          </a:xfrm>
          <a:prstGeom prst="roundRect">
            <a:avLst>
              <a:gd name="adj" fmla="val 386895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1" name="Shape 9"/>
          <p:cNvSpPr/>
          <p:nvPr/>
        </p:nvSpPr>
        <p:spPr>
          <a:xfrm>
            <a:off x="815935" y="4809649"/>
            <a:ext cx="157877" cy="157877"/>
          </a:xfrm>
          <a:prstGeom prst="roundRect">
            <a:avLst>
              <a:gd name="adj" fmla="val 28959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2" name="Shape 10"/>
          <p:cNvSpPr/>
          <p:nvPr/>
        </p:nvSpPr>
        <p:spPr>
          <a:xfrm>
            <a:off x="1526619" y="4274344"/>
            <a:ext cx="12366784" cy="1228487"/>
          </a:xfrm>
          <a:prstGeom prst="roundRect">
            <a:avLst>
              <a:gd name="adj" fmla="val 719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13" name="Text 11"/>
          <p:cNvSpPr/>
          <p:nvPr/>
        </p:nvSpPr>
        <p:spPr>
          <a:xfrm>
            <a:off x="1744742" y="4492466"/>
            <a:ext cx="263223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Compiler</a:t>
            </a:r>
            <a:endParaRPr lang="en-US" sz="2050" b="1" dirty="0"/>
          </a:p>
        </p:txBody>
      </p:sp>
      <p:sp>
        <p:nvSpPr>
          <p:cNvPr id="14" name="Text 12"/>
          <p:cNvSpPr/>
          <p:nvPr/>
        </p:nvSpPr>
        <p:spPr>
          <a:xfrm>
            <a:off x="1744742" y="4947761"/>
            <a:ext cx="11930539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Translates the entire source code into machine language at once, creating a standalone executable file (e.g., C, C++).</a:t>
            </a:r>
            <a:endParaRPr lang="en-US" sz="1650" b="1" dirty="0"/>
          </a:p>
        </p:txBody>
      </p:sp>
      <p:sp>
        <p:nvSpPr>
          <p:cNvPr id="15" name="Shape 13"/>
          <p:cNvSpPr/>
          <p:nvPr/>
        </p:nvSpPr>
        <p:spPr>
          <a:xfrm>
            <a:off x="872014" y="6526768"/>
            <a:ext cx="631627" cy="22860"/>
          </a:xfrm>
          <a:prstGeom prst="roundRect">
            <a:avLst>
              <a:gd name="adj" fmla="val 386895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6" name="Shape 14"/>
          <p:cNvSpPr/>
          <p:nvPr/>
        </p:nvSpPr>
        <p:spPr>
          <a:xfrm>
            <a:off x="815935" y="6459260"/>
            <a:ext cx="157877" cy="157877"/>
          </a:xfrm>
          <a:prstGeom prst="roundRect">
            <a:avLst>
              <a:gd name="adj" fmla="val 289593"/>
            </a:avLst>
          </a:prstGeom>
          <a:solidFill>
            <a:srgbClr val="437066"/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7" name="Shape 15"/>
          <p:cNvSpPr/>
          <p:nvPr/>
        </p:nvSpPr>
        <p:spPr>
          <a:xfrm>
            <a:off x="1526619" y="5923955"/>
            <a:ext cx="12366784" cy="1228487"/>
          </a:xfrm>
          <a:prstGeom prst="roundRect">
            <a:avLst>
              <a:gd name="adj" fmla="val 719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18" name="Text 16"/>
          <p:cNvSpPr/>
          <p:nvPr/>
        </p:nvSpPr>
        <p:spPr>
          <a:xfrm>
            <a:off x="1744742" y="6142077"/>
            <a:ext cx="263223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Interpreter</a:t>
            </a:r>
            <a:endParaRPr lang="en-US" sz="2050" b="1" dirty="0"/>
          </a:p>
        </p:txBody>
      </p:sp>
      <p:sp>
        <p:nvSpPr>
          <p:cNvPr id="19" name="Text 17"/>
          <p:cNvSpPr/>
          <p:nvPr/>
        </p:nvSpPr>
        <p:spPr>
          <a:xfrm>
            <a:off x="1744742" y="6597372"/>
            <a:ext cx="11930539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Executes code line-by-line, translating and running as it goes. If an error is found, it stops at that line (e.g., Python).</a:t>
            </a:r>
            <a:endParaRPr lang="en-US" sz="16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3895"/>
            <a:ext cx="92774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7. Data Types: Organizing Information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184630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types are classifications that define the kind of data a variable can hold and the operations that can be performed on it.</a:t>
            </a:r>
            <a:endParaRPr lang="en-US" sz="1750" b="1" dirty="0"/>
          </a:p>
        </p:txBody>
      </p:sp>
      <p:sp>
        <p:nvSpPr>
          <p:cNvPr id="4" name="Shape 2"/>
          <p:cNvSpPr/>
          <p:nvPr/>
        </p:nvSpPr>
        <p:spPr>
          <a:xfrm>
            <a:off x="793790" y="2827258"/>
            <a:ext cx="13042821" cy="4718447"/>
          </a:xfrm>
          <a:prstGeom prst="roundRect">
            <a:avLst>
              <a:gd name="adj" fmla="val 201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 b="1"/>
          </a:p>
        </p:txBody>
      </p:sp>
      <p:sp>
        <p:nvSpPr>
          <p:cNvPr id="5" name="Shape 3"/>
          <p:cNvSpPr/>
          <p:nvPr/>
        </p:nvSpPr>
        <p:spPr>
          <a:xfrm>
            <a:off x="801410" y="283487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6" name="Text 4"/>
          <p:cNvSpPr/>
          <p:nvPr/>
        </p:nvSpPr>
        <p:spPr>
          <a:xfrm>
            <a:off x="1028343" y="297858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Type</a:t>
            </a:r>
            <a:endParaRPr lang="en-US" sz="1750" b="1" dirty="0"/>
          </a:p>
        </p:txBody>
      </p:sp>
      <p:sp>
        <p:nvSpPr>
          <p:cNvPr id="7" name="Text 5"/>
          <p:cNvSpPr/>
          <p:nvPr/>
        </p:nvSpPr>
        <p:spPr>
          <a:xfrm>
            <a:off x="4288988" y="2978587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Description</a:t>
            </a:r>
            <a:endParaRPr lang="en-US" sz="1750" b="1" dirty="0"/>
          </a:p>
        </p:txBody>
      </p:sp>
      <p:sp>
        <p:nvSpPr>
          <p:cNvPr id="8" name="Text 6"/>
          <p:cNvSpPr/>
          <p:nvPr/>
        </p:nvSpPr>
        <p:spPr>
          <a:xfrm>
            <a:off x="9499997" y="2978587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Example</a:t>
            </a:r>
            <a:endParaRPr lang="en-US" sz="1750" b="1" dirty="0"/>
          </a:p>
        </p:txBody>
      </p:sp>
      <p:sp>
        <p:nvSpPr>
          <p:cNvPr id="9" name="Shape 7"/>
          <p:cNvSpPr/>
          <p:nvPr/>
        </p:nvSpPr>
        <p:spPr>
          <a:xfrm>
            <a:off x="801410" y="3485198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0" name="Text 8"/>
          <p:cNvSpPr/>
          <p:nvPr/>
        </p:nvSpPr>
        <p:spPr>
          <a:xfrm>
            <a:off x="1028343" y="3628906"/>
            <a:ext cx="2799397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endParaRPr lang="en-US" sz="1750" b="1" dirty="0"/>
          </a:p>
        </p:txBody>
      </p:sp>
      <p:sp>
        <p:nvSpPr>
          <p:cNvPr id="11" name="Text 9"/>
          <p:cNvSpPr/>
          <p:nvPr/>
        </p:nvSpPr>
        <p:spPr>
          <a:xfrm>
            <a:off x="4288988" y="3628906"/>
            <a:ext cx="474976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Integer numbers (whole numbers without decimals).</a:t>
            </a:r>
            <a:endParaRPr lang="en-US" sz="1750" b="1" dirty="0"/>
          </a:p>
        </p:txBody>
      </p:sp>
      <p:sp>
        <p:nvSpPr>
          <p:cNvPr id="12" name="Text 10"/>
          <p:cNvSpPr/>
          <p:nvPr/>
        </p:nvSpPr>
        <p:spPr>
          <a:xfrm>
            <a:off x="9499997" y="3628906"/>
            <a:ext cx="410217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 = 20</a:t>
            </a:r>
            <a:endParaRPr lang="en-US" sz="1750" b="1" dirty="0"/>
          </a:p>
        </p:txBody>
      </p:sp>
      <p:sp>
        <p:nvSpPr>
          <p:cNvPr id="13" name="Shape 11"/>
          <p:cNvSpPr/>
          <p:nvPr/>
        </p:nvSpPr>
        <p:spPr>
          <a:xfrm>
            <a:off x="801410" y="4498419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4" name="Text 12"/>
          <p:cNvSpPr/>
          <p:nvPr/>
        </p:nvSpPr>
        <p:spPr>
          <a:xfrm>
            <a:off x="1028343" y="4642128"/>
            <a:ext cx="2799397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endParaRPr lang="en-US" sz="1750" b="1" dirty="0"/>
          </a:p>
        </p:txBody>
      </p:sp>
      <p:sp>
        <p:nvSpPr>
          <p:cNvPr id="15" name="Text 13"/>
          <p:cNvSpPr/>
          <p:nvPr/>
        </p:nvSpPr>
        <p:spPr>
          <a:xfrm>
            <a:off x="4288988" y="4642128"/>
            <a:ext cx="474976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Floating-point numbers (numbers with a decimal point).</a:t>
            </a:r>
            <a:endParaRPr lang="en-US" sz="1750" b="1" dirty="0"/>
          </a:p>
        </p:txBody>
      </p:sp>
      <p:sp>
        <p:nvSpPr>
          <p:cNvPr id="16" name="Text 14"/>
          <p:cNvSpPr/>
          <p:nvPr/>
        </p:nvSpPr>
        <p:spPr>
          <a:xfrm>
            <a:off x="9499997" y="4642128"/>
            <a:ext cx="410217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 = 3.14</a:t>
            </a:r>
            <a:endParaRPr lang="en-US" sz="1750" b="1" dirty="0"/>
          </a:p>
        </p:txBody>
      </p:sp>
      <p:sp>
        <p:nvSpPr>
          <p:cNvPr id="17" name="Shape 15"/>
          <p:cNvSpPr/>
          <p:nvPr/>
        </p:nvSpPr>
        <p:spPr>
          <a:xfrm>
            <a:off x="801410" y="5511641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18" name="Text 16"/>
          <p:cNvSpPr/>
          <p:nvPr/>
        </p:nvSpPr>
        <p:spPr>
          <a:xfrm>
            <a:off x="1028343" y="5655350"/>
            <a:ext cx="2799397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</a:t>
            </a:r>
            <a:endParaRPr lang="en-US" sz="1750" b="1" dirty="0"/>
          </a:p>
        </p:txBody>
      </p:sp>
      <p:sp>
        <p:nvSpPr>
          <p:cNvPr id="19" name="Text 17"/>
          <p:cNvSpPr/>
          <p:nvPr/>
        </p:nvSpPr>
        <p:spPr>
          <a:xfrm>
            <a:off x="4288988" y="5655350"/>
            <a:ext cx="474976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Textual data, represented as a sequence of characters.</a:t>
            </a:r>
            <a:endParaRPr lang="en-US" sz="1750" b="1" dirty="0"/>
          </a:p>
        </p:txBody>
      </p:sp>
      <p:sp>
        <p:nvSpPr>
          <p:cNvPr id="20" name="Text 18"/>
          <p:cNvSpPr/>
          <p:nvPr/>
        </p:nvSpPr>
        <p:spPr>
          <a:xfrm>
            <a:off x="9499997" y="5655350"/>
            <a:ext cx="410217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 = "Mahmoud"</a:t>
            </a:r>
            <a:endParaRPr lang="en-US" sz="1750" b="1" dirty="0"/>
          </a:p>
        </p:txBody>
      </p:sp>
      <p:sp>
        <p:nvSpPr>
          <p:cNvPr id="21" name="Shape 19"/>
          <p:cNvSpPr/>
          <p:nvPr/>
        </p:nvSpPr>
        <p:spPr>
          <a:xfrm>
            <a:off x="801410" y="652486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b="1"/>
          </a:p>
        </p:txBody>
      </p:sp>
      <p:sp>
        <p:nvSpPr>
          <p:cNvPr id="22" name="Text 20"/>
          <p:cNvSpPr/>
          <p:nvPr/>
        </p:nvSpPr>
        <p:spPr>
          <a:xfrm>
            <a:off x="1028343" y="6668572"/>
            <a:ext cx="2799397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bool</a:t>
            </a:r>
            <a:endParaRPr lang="en-US" sz="1750" b="1" dirty="0"/>
          </a:p>
        </p:txBody>
      </p:sp>
      <p:sp>
        <p:nvSpPr>
          <p:cNvPr id="23" name="Text 21"/>
          <p:cNvSpPr/>
          <p:nvPr/>
        </p:nvSpPr>
        <p:spPr>
          <a:xfrm>
            <a:off x="4288988" y="6668572"/>
            <a:ext cx="474976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Boolean values: the logical states of True or False.</a:t>
            </a:r>
            <a:endParaRPr lang="en-US" sz="1750" b="1" dirty="0"/>
          </a:p>
        </p:txBody>
      </p:sp>
      <p:sp>
        <p:nvSpPr>
          <p:cNvPr id="24" name="Text 22"/>
          <p:cNvSpPr/>
          <p:nvPr/>
        </p:nvSpPr>
        <p:spPr>
          <a:xfrm>
            <a:off x="9499997" y="6668572"/>
            <a:ext cx="4102179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is_ai = True</a:t>
            </a:r>
            <a:endParaRPr lang="en-US" sz="17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</TotalTime>
  <Words>1074</Words>
  <Application>Microsoft Office PowerPoint</Application>
  <PresentationFormat>Custom</PresentationFormat>
  <Paragraphs>133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Kanit Light</vt:lpstr>
      <vt:lpstr>Martel Sans</vt:lpstr>
      <vt:lpstr>Consolas</vt:lpstr>
      <vt:lpstr>Calibri</vt:lpstr>
      <vt:lpstr>Arial</vt:lpstr>
      <vt:lpstr>Calibri Light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Techno</dc:creator>
  <cp:lastModifiedBy>m</cp:lastModifiedBy>
  <cp:revision>7</cp:revision>
  <dcterms:created xsi:type="dcterms:W3CDTF">2025-10-16T17:14:10Z</dcterms:created>
  <dcterms:modified xsi:type="dcterms:W3CDTF">2025-10-31T18:35:43Z</dcterms:modified>
</cp:coreProperties>
</file>